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5"/>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13" r:id="rId18"/>
    <p:sldId id="310" r:id="rId19"/>
    <p:sldId id="314" r:id="rId20"/>
    <p:sldId id="315" r:id="rId21"/>
    <p:sldId id="316" r:id="rId22"/>
    <p:sldId id="318"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5" autoAdjust="0"/>
    <p:restoredTop sz="84676" autoAdjust="0"/>
  </p:normalViewPr>
  <p:slideViewPr>
    <p:cSldViewPr snapToGrid="0">
      <p:cViewPr varScale="1">
        <p:scale>
          <a:sx n="73" d="100"/>
          <a:sy n="73" d="100"/>
        </p:scale>
        <p:origin x="9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sz="1200" b="0" i="0" dirty="0">
                <a:solidFill>
                  <a:srgbClr val="374151"/>
                </a:solidFill>
                <a:effectLst/>
                <a:latin typeface="+mn-lt"/>
              </a:rPr>
              <a:t>showing likelihood of working for similar issues in future.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17</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This tool serves a dual purpose of informing the customer whether the issue is related to an NCR product or not, and offering solutions based on past successful resolutions that do not require any code changes. Furthermore, it identifies the appropriate team to assign the issue to in case the suggested steps do not resolve the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4.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183728412"/>
              </p:ext>
            </p:extLst>
          </p:nvPr>
        </p:nvGraphicFramePr>
        <p:xfrm>
          <a:off x="844551"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1756621619"/>
              </p:ext>
            </p:extLst>
          </p:nvPr>
        </p:nvGraphicFramePr>
        <p:xfrm>
          <a:off x="844550" y="1884461"/>
          <a:ext cx="10502898" cy="1398931"/>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212643010"/>
              </p:ext>
            </p:extLst>
          </p:nvPr>
        </p:nvGraphicFramePr>
        <p:xfrm>
          <a:off x="844550" y="3300860"/>
          <a:ext cx="10502898" cy="2778196"/>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algn="ctr" fontAlgn="base"/>
                      <a:r>
                        <a:rPr lang="en-US" sz="1400" b="1" dirty="0">
                          <a:solidFill>
                            <a:schemeClr val="tx1"/>
                          </a:solidFill>
                          <a:effectLst/>
                        </a:rPr>
                        <a:t>(each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2388320394"/>
              </p:ext>
            </p:extLst>
          </p:nvPr>
        </p:nvGraphicFramePr>
        <p:xfrm>
          <a:off x="844550" y="1884379"/>
          <a:ext cx="10502898" cy="1320079"/>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88820649"/>
              </p:ext>
            </p:extLst>
          </p:nvPr>
        </p:nvGraphicFramePr>
        <p:xfrm>
          <a:off x="844551" y="3211629"/>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 (each Issue)</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1845346256"/>
              </p:ext>
            </p:extLst>
          </p:nvPr>
        </p:nvGraphicFramePr>
        <p:xfrm>
          <a:off x="844550" y="4757684"/>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Hrs.: 10*2*8 = 160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The Launchpad includes a button for customers to analyze diagnostics without uploading anything.</a:t>
            </a:r>
            <a:endParaRPr lang="en-US" sz="2000" b="0" i="0" dirty="0">
              <a:solidFill>
                <a:srgbClr val="172B4D"/>
              </a:solidFill>
              <a:effectLst/>
              <a:latin typeface="+mn-lt"/>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Capability To Create Jira Automatically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3996924E-8079-E011-F3B6-B40E10F21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8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80" y="3429000"/>
            <a:ext cx="1736656"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572736" y="1227323"/>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572736" y="3929391"/>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GitHub Repository</a:t>
            </a:r>
          </a:p>
          <a:p>
            <a:endParaRPr lang="en-US" dirty="0">
              <a:latin typeface="+mn-lt"/>
            </a:endParaRPr>
          </a:p>
          <a:p>
            <a:r>
              <a:rPr lang="en-US" dirty="0">
                <a:latin typeface="+mn-lt"/>
              </a:rPr>
              <a:t>Future Scope</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a:latin typeface="+mn-lt"/>
              </a:rPr>
              <a:t>Informs </a:t>
            </a:r>
            <a:r>
              <a:rPr lang="en-US" dirty="0">
                <a:latin typeface="+mn-lt"/>
              </a:rPr>
              <a:t>customers &amp; NCR if the issue is related to NCR and provides past successful resolutions that don't require code changes. </a:t>
            </a:r>
            <a:endParaRPr lang="en-US" dirty="0">
              <a:solidFill>
                <a:srgbClr val="374151"/>
              </a:solidFill>
              <a:latin typeface="+mn-lt"/>
            </a:endParaRPr>
          </a:p>
          <a:p>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endParaRPr lang="en-US" dirty="0">
              <a:latin typeface="+mn-lt"/>
            </a:endParaRPr>
          </a:p>
          <a:p>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anim calcmode="lin" valueType="num">
                                      <p:cBhvr>
                                        <p:cTn id="1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anim calcmode="lin" valueType="num">
                                      <p:cBhvr>
                                        <p:cTn id="22"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500"/>
                                        <p:tgtEl>
                                          <p:spTgt spid="9">
                                            <p:txEl>
                                              <p:pRg st="6" end="6"/>
                                            </p:txEl>
                                          </p:spTgt>
                                        </p:tgtEl>
                                      </p:cBhvr>
                                    </p:animEffect>
                                    <p:anim calcmode="lin" valueType="num">
                                      <p:cBhvr>
                                        <p:cTn id="2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fade">
                                      <p:cBhvr>
                                        <p:cTn id="35" dur="500"/>
                                        <p:tgtEl>
                                          <p:spTgt spid="9">
                                            <p:txEl>
                                              <p:pRg st="9" end="9"/>
                                            </p:txEl>
                                          </p:spTgt>
                                        </p:tgtEl>
                                      </p:cBhvr>
                                    </p:animEffect>
                                    <p:anim calcmode="lin" valueType="num">
                                      <p:cBhvr>
                                        <p:cTn id="36"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12" end="12"/>
                                            </p:txEl>
                                          </p:spTgt>
                                        </p:tgtEl>
                                        <p:attrNameLst>
                                          <p:attrName>style.visibility</p:attrName>
                                        </p:attrNameLst>
                                      </p:cBhvr>
                                      <p:to>
                                        <p:strVal val="visible"/>
                                      </p:to>
                                    </p:set>
                                    <p:animEffect transition="in" filter="fade">
                                      <p:cBhvr>
                                        <p:cTn id="42" dur="500"/>
                                        <p:tgtEl>
                                          <p:spTgt spid="9">
                                            <p:txEl>
                                              <p:pRg st="12" end="12"/>
                                            </p:txEl>
                                          </p:spTgt>
                                        </p:tgtEl>
                                      </p:cBhvr>
                                    </p:animEffect>
                                    <p:anim calcmode="lin" valueType="num">
                                      <p:cBhvr>
                                        <p:cTn id="43"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5" end="15"/>
                                            </p:txEl>
                                          </p:spTgt>
                                        </p:tgtEl>
                                        <p:attrNameLst>
                                          <p:attrName>style.visibility</p:attrName>
                                        </p:attrNameLst>
                                      </p:cBhvr>
                                      <p:to>
                                        <p:strVal val="visible"/>
                                      </p:to>
                                    </p:set>
                                    <p:animEffect transition="in" filter="fade">
                                      <p:cBhvr>
                                        <p:cTn id="49" dur="500"/>
                                        <p:tgtEl>
                                          <p:spTgt spid="9">
                                            <p:txEl>
                                              <p:pRg st="15" end="15"/>
                                            </p:txEl>
                                          </p:spTgt>
                                        </p:tgtEl>
                                      </p:cBhvr>
                                    </p:animEffect>
                                    <p:anim calcmode="lin" valueType="num">
                                      <p:cBhvr>
                                        <p:cTn id="50" dur="500" fill="hold"/>
                                        <p:tgtEl>
                                          <p:spTgt spid="9">
                                            <p:txEl>
                                              <p:pRg st="15" end="15"/>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B0F4021-79BA-40BC-9AEF-F747C5F4A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18549</TotalTime>
  <Words>1681</Words>
  <Application>Microsoft Office PowerPoint</Application>
  <PresentationFormat>Widescreen</PresentationFormat>
  <Paragraphs>301</Paragraphs>
  <Slides>19</Slides>
  <Notes>14</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With/without our tool : A Matrix co-relation</vt:lpstr>
      <vt:lpstr>With/without our tool : A Matrix co-relation</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135</cp:revision>
  <dcterms:created xsi:type="dcterms:W3CDTF">2020-10-20T09:40:45Z</dcterms:created>
  <dcterms:modified xsi:type="dcterms:W3CDTF">2023-04-22T15:26:31Z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